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webextensions/webextension1.xml" ContentType="application/vnd.ms-office.webextension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59"/>
  </p:notesMasterIdLst>
  <p:handoutMasterIdLst>
    <p:handoutMasterId r:id="rId60"/>
  </p:handoutMasterIdLst>
  <p:sldIdLst>
    <p:sldId id="2147469911" r:id="rId3"/>
    <p:sldId id="2147469893" r:id="rId4"/>
    <p:sldId id="2147469895" r:id="rId5"/>
    <p:sldId id="2147469882" r:id="rId6"/>
    <p:sldId id="2147469905" r:id="rId7"/>
    <p:sldId id="2076138243" r:id="rId8"/>
    <p:sldId id="2076138254" r:id="rId9"/>
    <p:sldId id="2076138256" r:id="rId10"/>
    <p:sldId id="2147469879" r:id="rId11"/>
    <p:sldId id="2076138255" r:id="rId12"/>
    <p:sldId id="2147469884" r:id="rId13"/>
    <p:sldId id="2076138251" r:id="rId14"/>
    <p:sldId id="2147469885" r:id="rId15"/>
    <p:sldId id="2076138731" r:id="rId16"/>
    <p:sldId id="2076138252" r:id="rId17"/>
    <p:sldId id="2147469877" r:id="rId18"/>
    <p:sldId id="2147469906" r:id="rId19"/>
    <p:sldId id="2147469907" r:id="rId20"/>
    <p:sldId id="2147469908" r:id="rId21"/>
    <p:sldId id="2147469909" r:id="rId22"/>
    <p:sldId id="2147469871" r:id="rId23"/>
    <p:sldId id="2147469866" r:id="rId24"/>
    <p:sldId id="2147469872" r:id="rId25"/>
    <p:sldId id="2147468696" r:id="rId26"/>
    <p:sldId id="2147468699" r:id="rId27"/>
    <p:sldId id="2147468706" r:id="rId28"/>
    <p:sldId id="2147468700" r:id="rId29"/>
    <p:sldId id="2147468708" r:id="rId30"/>
    <p:sldId id="2147469904" r:id="rId31"/>
    <p:sldId id="2147468701" r:id="rId32"/>
    <p:sldId id="2147468702" r:id="rId33"/>
    <p:sldId id="2147468703" r:id="rId34"/>
    <p:sldId id="2147469881" r:id="rId35"/>
    <p:sldId id="2147468707" r:id="rId36"/>
    <p:sldId id="2076138258" r:id="rId37"/>
    <p:sldId id="2147469886" r:id="rId38"/>
    <p:sldId id="2147469901" r:id="rId39"/>
    <p:sldId id="2147469902" r:id="rId40"/>
    <p:sldId id="2147469903" r:id="rId41"/>
    <p:sldId id="2147469887" r:id="rId42"/>
    <p:sldId id="2147469888" r:id="rId43"/>
    <p:sldId id="2147469889" r:id="rId44"/>
    <p:sldId id="2147469890" r:id="rId45"/>
    <p:sldId id="2147469891" r:id="rId46"/>
    <p:sldId id="2147469898" r:id="rId47"/>
    <p:sldId id="2147469897" r:id="rId48"/>
    <p:sldId id="2147469899" r:id="rId49"/>
    <p:sldId id="2147469900" r:id="rId50"/>
    <p:sldId id="2147469880" r:id="rId51"/>
    <p:sldId id="2076138257" r:id="rId52"/>
    <p:sldId id="2147469865" r:id="rId53"/>
    <p:sldId id="2147469864" r:id="rId54"/>
    <p:sldId id="2147469878" r:id="rId55"/>
    <p:sldId id="2147469863" r:id="rId56"/>
    <p:sldId id="2147469883" r:id="rId57"/>
    <p:sldId id="207613823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147469911"/>
            <p14:sldId id="2147469893"/>
            <p14:sldId id="2147469895"/>
            <p14:sldId id="2147469882"/>
          </p14:sldIdLst>
        </p14:section>
        <p14:section name="Agenda" id="{82BFF96B-6F92-4676-A990-CF72A7BAECE2}">
          <p14:sldIdLst>
            <p14:sldId id="2147469905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906"/>
            <p14:sldId id="2147469907"/>
            <p14:sldId id="2147469908"/>
            <p14:sldId id="2147469909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5B6"/>
    <a:srgbClr val="1D3259"/>
    <a:srgbClr val="203864"/>
    <a:srgbClr val="2C4678"/>
    <a:srgbClr val="742774"/>
    <a:srgbClr val="D83B01"/>
    <a:srgbClr val="0D0D0D"/>
    <a:srgbClr val="4472C4"/>
    <a:srgbClr val="2F528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67604-14FE-4181-B252-15C5C0413136}" v="359" dt="2022-08-09T17:03:48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4" autoAdjust="0"/>
    <p:restoredTop sz="93200" autoAdjust="0"/>
  </p:normalViewPr>
  <p:slideViewPr>
    <p:cSldViewPr snapToGrid="0">
      <p:cViewPr varScale="1">
        <p:scale>
          <a:sx n="84" d="100"/>
          <a:sy n="84" d="100"/>
        </p:scale>
        <p:origin x="414" y="30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9288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microsoft.com/office/2018/10/relationships/authors" Target="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 custT="1"/>
      <dgm:spPr/>
      <dgm:t>
        <a:bodyPr/>
        <a:lstStyle/>
        <a:p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near-real-time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E081F72-B99D-4A6F-954E-37178C8EF860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84037E4-C186-481B-9B76-8BB864721D10}" type="parTrans" cxnId="{D2CEE6E8-A07A-4F6E-81A6-5189AC745362}">
      <dgm:prSet/>
      <dgm:spPr/>
      <dgm:t>
        <a:bodyPr/>
        <a:lstStyle/>
        <a:p>
          <a:endParaRPr lang="en-US"/>
        </a:p>
      </dgm:t>
    </dgm:pt>
    <dgm:pt modelId="{A8CEC788-7397-460F-BAF9-AF0A0BAE732F}" type="sibTrans" cxnId="{D2CEE6E8-A07A-4F6E-81A6-5189AC74536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D2CEE6E8-A07A-4F6E-81A6-5189AC745362}" srcId="{A4CDAC3F-B806-4127-A611-D5583FC1F128}" destId="{6E081F72-B99D-4A6F-954E-37178C8EF860}" srcOrd="1" destOrd="0" parTransId="{F84037E4-C186-481B-9B76-8BB864721D10}" sibTransId="{A8CEC788-7397-460F-BAF9-AF0A0BAE732F}"/>
    <dgm:cxn modelId="{8301ADF3-8E35-49D3-889D-A580A34EB84A}" type="presOf" srcId="{6E081F72-B99D-4A6F-954E-37178C8EF860}" destId="{48672B13-CAD5-4450-B70F-139416E8DF9E}" srcOrd="0" destOrd="1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CC08A40E-FB3D-4A22-9E77-E719542F872A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431A0291-D651-4B04-86FC-32C2CBC35889}" type="parTrans" cxnId="{2AB79AC2-F76C-4E87-B88A-DB7A76E4CBD5}">
      <dgm:prSet/>
      <dgm:spPr/>
      <dgm:t>
        <a:bodyPr/>
        <a:lstStyle/>
        <a:p>
          <a:endParaRPr lang="en-US"/>
        </a:p>
      </dgm:t>
    </dgm:pt>
    <dgm:pt modelId="{50BF55A0-372C-4645-93CB-BFF9B825EDD2}" type="sibTrans" cxnId="{2AB79AC2-F76C-4E87-B88A-DB7A76E4CBD5}">
      <dgm:prSet/>
      <dgm:spPr/>
      <dgm:t>
        <a:bodyPr/>
        <a:lstStyle/>
        <a:p>
          <a:endParaRPr lang="en-US"/>
        </a:p>
      </dgm:t>
    </dgm:pt>
    <dgm:pt modelId="{934284F5-642A-4E86-A5BB-CF877A2EC147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63E775F4-D7FD-4113-8FE0-9A8211389DDE}" type="parTrans" cxnId="{08ADD65B-FDCC-46F5-97B2-13852619FD0F}">
      <dgm:prSet/>
      <dgm:spPr/>
      <dgm:t>
        <a:bodyPr/>
        <a:lstStyle/>
        <a:p>
          <a:endParaRPr lang="en-US"/>
        </a:p>
      </dgm:t>
    </dgm:pt>
    <dgm:pt modelId="{35715A7E-18EA-4859-A6B4-C28AEC815EC2}" type="sibTrans" cxnId="{08ADD65B-FDCC-46F5-97B2-13852619FD0F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57B3922F-8522-47C6-9F06-27D98DFE936D}" type="presOf" srcId="{CC08A40E-FB3D-4A22-9E77-E719542F872A}" destId="{48672B13-CAD5-4450-B70F-139416E8DF9E}" srcOrd="0" destOrd="1" presId="urn:microsoft.com/office/officeart/2005/8/layout/list1"/>
    <dgm:cxn modelId="{C9EA2435-F3AE-4E5C-8C99-6A965A5C526A}" type="presOf" srcId="{934284F5-642A-4E86-A5BB-CF877A2EC147}" destId="{48672B13-CAD5-4450-B70F-139416E8DF9E}" srcOrd="0" destOrd="2" presId="urn:microsoft.com/office/officeart/2005/8/layout/list1"/>
    <dgm:cxn modelId="{08ADD65B-FDCC-46F5-97B2-13852619FD0F}" srcId="{A4CDAC3F-B806-4127-A611-D5583FC1F128}" destId="{934284F5-642A-4E86-A5BB-CF877A2EC147}" srcOrd="2" destOrd="0" parTransId="{63E775F4-D7FD-4113-8FE0-9A8211389DDE}" sibTransId="{35715A7E-18EA-4859-A6B4-C28AEC815EC2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2AB79AC2-F76C-4E87-B88A-DB7A76E4CBD5}" srcId="{A4CDAC3F-B806-4127-A611-D5583FC1F128}" destId="{CC08A40E-FB3D-4A22-9E77-E719542F872A}" srcOrd="1" destOrd="0" parTransId="{431A0291-D651-4B04-86FC-32C2CBC35889}" sibTransId="{50BF55A0-372C-4645-93CB-BFF9B825EDD2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E23A7F0B-D26B-4B69-A5C9-2AC143DEDAED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0D29B3D5-FD3E-4D09-90A4-7DCFC29B57E6}" type="parTrans" cxnId="{89FF5965-7BD6-47A9-A92A-AB456E66EA5F}">
      <dgm:prSet/>
      <dgm:spPr/>
      <dgm:t>
        <a:bodyPr/>
        <a:lstStyle/>
        <a:p>
          <a:endParaRPr lang="en-US"/>
        </a:p>
      </dgm:t>
    </dgm:pt>
    <dgm:pt modelId="{10B69D00-0937-445F-A906-A49ED3E1DF03}" type="sibTrans" cxnId="{89FF5965-7BD6-47A9-A92A-AB456E66EA5F}">
      <dgm:prSet/>
      <dgm:spPr/>
      <dgm:t>
        <a:bodyPr/>
        <a:lstStyle/>
        <a:p>
          <a:endParaRPr lang="en-US"/>
        </a:p>
      </dgm:t>
    </dgm:pt>
    <dgm:pt modelId="{8B0B9DFE-D44C-4C6A-B04F-6F62F2618076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A1DB81B5-47C5-48FF-8C85-3405E9CAC91D}" type="parTrans" cxnId="{BAAAE733-3E89-4CC4-A50F-B6333BF4D2DD}">
      <dgm:prSet/>
      <dgm:spPr/>
      <dgm:t>
        <a:bodyPr/>
        <a:lstStyle/>
        <a:p>
          <a:endParaRPr lang="en-US"/>
        </a:p>
      </dgm:t>
    </dgm:pt>
    <dgm:pt modelId="{8E411DFD-F742-41F7-9816-9CDCAD0C35D8}" type="sibTrans" cxnId="{BAAAE733-3E89-4CC4-A50F-B6333BF4D2DD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4D655C16-CECD-4D7A-8FDC-A6E4022B2BF2}" type="presOf" srcId="{E23A7F0B-D26B-4B69-A5C9-2AC143DEDAED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BAAAE733-3E89-4CC4-A50F-B6333BF4D2DD}" srcId="{A4CDAC3F-B806-4127-A611-D5583FC1F128}" destId="{8B0B9DFE-D44C-4C6A-B04F-6F62F2618076}" srcOrd="2" destOrd="0" parTransId="{A1DB81B5-47C5-48FF-8C85-3405E9CAC91D}" sibTransId="{8E411DFD-F742-41F7-9816-9CDCAD0C35D8}"/>
    <dgm:cxn modelId="{D6B90C60-8FB6-41AA-8ABD-EEA69ABFAEA1}" type="presOf" srcId="{8B0B9DFE-D44C-4C6A-B04F-6F62F2618076}" destId="{48672B13-CAD5-4450-B70F-139416E8DF9E}" srcOrd="0" destOrd="2" presId="urn:microsoft.com/office/officeart/2005/8/layout/list1"/>
    <dgm:cxn modelId="{89FF5965-7BD6-47A9-A92A-AB456E66EA5F}" srcId="{A4CDAC3F-B806-4127-A611-D5583FC1F128}" destId="{E23A7F0B-D26B-4B69-A5C9-2AC143DEDAED}" srcOrd="1" destOrd="0" parTransId="{0D29B3D5-FD3E-4D09-90A4-7DCFC29B57E6}" sibTransId="{10B69D00-0937-445F-A906-A49ED3E1DF03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b="1" dirty="0"/>
            <a:t>1) 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b="1" dirty="0"/>
            <a:t>2) 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b="1" dirty="0"/>
            <a:t>3) 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610A1F9-D679-40DE-80DC-A471FF7D7235}" type="pres">
      <dgm:prSet presAssocID="{22F72C7D-99B3-45CA-9D4C-CCE8CFEC5844}" presName="Name0" presStyleCnt="0">
        <dgm:presLayoutVars>
          <dgm:dir/>
          <dgm:animLvl val="lvl"/>
          <dgm:resizeHandles val="exact"/>
        </dgm:presLayoutVars>
      </dgm:prSet>
      <dgm:spPr/>
    </dgm:pt>
    <dgm:pt modelId="{4B388A4A-EA84-4960-9E28-E43CDDABD3EC}" type="pres">
      <dgm:prSet presAssocID="{A4CDAC3F-B806-4127-A611-D5583FC1F128}" presName="composite" presStyleCnt="0"/>
      <dgm:spPr/>
    </dgm:pt>
    <dgm:pt modelId="{A881CD36-1D85-4CB3-9474-EB1E3470008F}" type="pres">
      <dgm:prSet presAssocID="{A4CDAC3F-B806-4127-A611-D5583FC1F1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8B45F4-0ED7-4F35-A64A-C5A32AC65BE1}" type="pres">
      <dgm:prSet presAssocID="{A4CDAC3F-B806-4127-A611-D5583FC1F128}" presName="desTx" presStyleLbl="alignAccFollowNode1" presStyleIdx="0" presStyleCnt="3">
        <dgm:presLayoutVars>
          <dgm:bulletEnabled val="1"/>
        </dgm:presLayoutVars>
      </dgm:prSet>
      <dgm:spPr/>
    </dgm:pt>
    <dgm:pt modelId="{386C8178-5991-4242-87C4-EE6C8008FB59}" type="pres">
      <dgm:prSet presAssocID="{3EE0F14A-D881-4004-BA4E-7909CDBAD45C}" presName="space" presStyleCnt="0"/>
      <dgm:spPr/>
    </dgm:pt>
    <dgm:pt modelId="{D977AEE7-028A-4161-AA03-B3DFFAD0538E}" type="pres">
      <dgm:prSet presAssocID="{F8213704-A378-4503-9E10-8FFD1D7B21FA}" presName="composite" presStyleCnt="0"/>
      <dgm:spPr/>
    </dgm:pt>
    <dgm:pt modelId="{6F619012-9C46-4D2F-B968-21EC0B8D8731}" type="pres">
      <dgm:prSet presAssocID="{F8213704-A378-4503-9E10-8FFD1D7B21F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36357D7-D7E6-4AE8-8154-747BCFF20697}" type="pres">
      <dgm:prSet presAssocID="{F8213704-A378-4503-9E10-8FFD1D7B21FA}" presName="desTx" presStyleLbl="alignAccFollowNode1" presStyleIdx="1" presStyleCnt="3">
        <dgm:presLayoutVars>
          <dgm:bulletEnabled val="1"/>
        </dgm:presLayoutVars>
      </dgm:prSet>
      <dgm:spPr/>
    </dgm:pt>
    <dgm:pt modelId="{6953EBCE-C073-4DC8-9BB8-9EC4F1F5B21C}" type="pres">
      <dgm:prSet presAssocID="{586B905D-7C00-41DB-BE33-5ADF8025F4D3}" presName="space" presStyleCnt="0"/>
      <dgm:spPr/>
    </dgm:pt>
    <dgm:pt modelId="{BBB5FEF9-7526-4563-A978-712C5D44D0B0}" type="pres">
      <dgm:prSet presAssocID="{D2CC4D1C-CC4A-4827-BA05-F2ECC11C5466}" presName="composite" presStyleCnt="0"/>
      <dgm:spPr/>
    </dgm:pt>
    <dgm:pt modelId="{6E1024CD-4B72-46B2-B23A-04CBC7985B1D}" type="pres">
      <dgm:prSet presAssocID="{D2CC4D1C-CC4A-4827-BA05-F2ECC11C54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414EED-6585-4458-9B2A-2A52ACE23B70}" type="pres">
      <dgm:prSet presAssocID="{D2CC4D1C-CC4A-4827-BA05-F2ECC11C546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44C927-E138-486E-8498-1A683B7AA461}" type="presOf" srcId="{6550FD84-71C8-42CC-98AB-D13B96CC3B2B}" destId="{82414EED-6585-4458-9B2A-2A52ACE23B70}" srcOrd="0" destOrd="0" presId="urn:microsoft.com/office/officeart/2005/8/layout/h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CE22544-0512-4A45-B22E-005EC3593627}" type="presOf" srcId="{2D3D3183-A389-477E-BF11-E2071CABB5F8}" destId="{B36357D7-D7E6-4AE8-8154-747BCFF20697}" srcOrd="0" destOrd="0" presId="urn:microsoft.com/office/officeart/2005/8/layout/h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8EFC080-67C0-4AF0-AD66-72E729A69736}" type="presOf" srcId="{1CF75DAB-2384-44F0-BB77-ACEC1EB4A2B5}" destId="{B36357D7-D7E6-4AE8-8154-747BCFF20697}" srcOrd="0" destOrd="2" presId="urn:microsoft.com/office/officeart/2005/8/layout/h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6A23A587-F039-467D-B629-A7DF63AF9D8E}" type="presOf" srcId="{A4CDAC3F-B806-4127-A611-D5583FC1F128}" destId="{A881CD36-1D85-4CB3-9474-EB1E3470008F}" srcOrd="0" destOrd="0" presId="urn:microsoft.com/office/officeart/2005/8/layout/hList1"/>
    <dgm:cxn modelId="{EAC0298B-EAE9-4727-976B-6D4B963FA70C}" type="presOf" srcId="{2325D429-7D5F-4DEC-AC86-64F4E3B0DAD7}" destId="{8C8B45F4-0ED7-4F35-A64A-C5A32AC65BE1}" srcOrd="0" destOrd="0" presId="urn:microsoft.com/office/officeart/2005/8/layout/h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FB6CAA2-3F42-4678-9481-C2F272813DC3}" type="presOf" srcId="{22F72C7D-99B3-45CA-9D4C-CCE8CFEC5844}" destId="{7610A1F9-D679-40DE-80DC-A471FF7D7235}" srcOrd="0" destOrd="0" presId="urn:microsoft.com/office/officeart/2005/8/layout/hList1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A1DA09BA-12C2-475A-AA01-89A390E4B6B4}" type="presOf" srcId="{A6BC4187-145D-447F-8032-40869A8F1BAF}" destId="{82414EED-6585-4458-9B2A-2A52ACE23B70}" srcOrd="0" destOrd="1" presId="urn:microsoft.com/office/officeart/2005/8/layout/hList1"/>
    <dgm:cxn modelId="{D41059BB-462A-4A38-82ED-3FABFCF583DE}" type="presOf" srcId="{653EBDF4-D967-45CB-9839-0A259177A904}" destId="{82414EED-6585-4458-9B2A-2A52ACE23B70}" srcOrd="0" destOrd="2" presId="urn:microsoft.com/office/officeart/2005/8/layout/hList1"/>
    <dgm:cxn modelId="{41B5B2CA-6764-4B09-9C40-707DE97EC446}" type="presOf" srcId="{F8213704-A378-4503-9E10-8FFD1D7B21FA}" destId="{6F619012-9C46-4D2F-B968-21EC0B8D8731}" srcOrd="0" destOrd="0" presId="urn:microsoft.com/office/officeart/2005/8/layout/hList1"/>
    <dgm:cxn modelId="{75F7B2CA-2702-4876-8B84-4A65228CD477}" type="presOf" srcId="{712CDA56-7553-4CB4-8A3F-463158474688}" destId="{8C8B45F4-0ED7-4F35-A64A-C5A32AC65BE1}" srcOrd="0" destOrd="1" presId="urn:microsoft.com/office/officeart/2005/8/layout/hList1"/>
    <dgm:cxn modelId="{EDEA4ECB-B9C0-4700-81B9-98E1A3AEADB3}" type="presOf" srcId="{ECE70297-E82E-41AC-81E3-DE650C4CB0B5}" destId="{B36357D7-D7E6-4AE8-8154-747BCFF20697}" srcOrd="0" destOrd="1" presId="urn:microsoft.com/office/officeart/2005/8/layout/h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E8A350F8-7D99-49D9-A0D4-A8B9B3024532}" type="presOf" srcId="{D2CC4D1C-CC4A-4827-BA05-F2ECC11C5466}" destId="{6E1024CD-4B72-46B2-B23A-04CBC7985B1D}" srcOrd="0" destOrd="0" presId="urn:microsoft.com/office/officeart/2005/8/layout/hList1"/>
    <dgm:cxn modelId="{5343A5FF-A5F6-4301-A3C4-CC5FA778571B}" type="presOf" srcId="{7AA673F5-D4DD-41FB-9992-E7BFF9A2C56A}" destId="{8C8B45F4-0ED7-4F35-A64A-C5A32AC65BE1}" srcOrd="0" destOrd="2" presId="urn:microsoft.com/office/officeart/2005/8/layout/hList1"/>
    <dgm:cxn modelId="{59D6E4DA-F3B8-415D-B22B-70C8E72B529B}" type="presParOf" srcId="{7610A1F9-D679-40DE-80DC-A471FF7D7235}" destId="{4B388A4A-EA84-4960-9E28-E43CDDABD3EC}" srcOrd="0" destOrd="0" presId="urn:microsoft.com/office/officeart/2005/8/layout/hList1"/>
    <dgm:cxn modelId="{1353BCF4-730C-4C21-9992-9A922ED3D2FD}" type="presParOf" srcId="{4B388A4A-EA84-4960-9E28-E43CDDABD3EC}" destId="{A881CD36-1D85-4CB3-9474-EB1E3470008F}" srcOrd="0" destOrd="0" presId="urn:microsoft.com/office/officeart/2005/8/layout/hList1"/>
    <dgm:cxn modelId="{4088166E-669C-4AA4-93CD-921673CCE1E1}" type="presParOf" srcId="{4B388A4A-EA84-4960-9E28-E43CDDABD3EC}" destId="{8C8B45F4-0ED7-4F35-A64A-C5A32AC65BE1}" srcOrd="1" destOrd="0" presId="urn:microsoft.com/office/officeart/2005/8/layout/hList1"/>
    <dgm:cxn modelId="{E09F3056-2501-4CA5-A480-234D8221708C}" type="presParOf" srcId="{7610A1F9-D679-40DE-80DC-A471FF7D7235}" destId="{386C8178-5991-4242-87C4-EE6C8008FB59}" srcOrd="1" destOrd="0" presId="urn:microsoft.com/office/officeart/2005/8/layout/hList1"/>
    <dgm:cxn modelId="{8F971B56-E1EF-4E5C-A3B6-045BE62F4F27}" type="presParOf" srcId="{7610A1F9-D679-40DE-80DC-A471FF7D7235}" destId="{D977AEE7-028A-4161-AA03-B3DFFAD0538E}" srcOrd="2" destOrd="0" presId="urn:microsoft.com/office/officeart/2005/8/layout/hList1"/>
    <dgm:cxn modelId="{3FCF80BE-A429-4D38-A05A-426442397B90}" type="presParOf" srcId="{D977AEE7-028A-4161-AA03-B3DFFAD0538E}" destId="{6F619012-9C46-4D2F-B968-21EC0B8D8731}" srcOrd="0" destOrd="0" presId="urn:microsoft.com/office/officeart/2005/8/layout/hList1"/>
    <dgm:cxn modelId="{11D7A7B5-6FF8-40C0-A6CB-42FAAB73064A}" type="presParOf" srcId="{D977AEE7-028A-4161-AA03-B3DFFAD0538E}" destId="{B36357D7-D7E6-4AE8-8154-747BCFF20697}" srcOrd="1" destOrd="0" presId="urn:microsoft.com/office/officeart/2005/8/layout/hList1"/>
    <dgm:cxn modelId="{43CB0F2F-9C12-440D-A3EF-29F872A2DA19}" type="presParOf" srcId="{7610A1F9-D679-40DE-80DC-A471FF7D7235}" destId="{6953EBCE-C073-4DC8-9BB8-9EC4F1F5B21C}" srcOrd="3" destOrd="0" presId="urn:microsoft.com/office/officeart/2005/8/layout/hList1"/>
    <dgm:cxn modelId="{BE2439D8-3FE9-447C-A792-271B20F97512}" type="presParOf" srcId="{7610A1F9-D679-40DE-80DC-A471FF7D7235}" destId="{BBB5FEF9-7526-4563-A978-712C5D44D0B0}" srcOrd="4" destOrd="0" presId="urn:microsoft.com/office/officeart/2005/8/layout/hList1"/>
    <dgm:cxn modelId="{4A7A4A75-626F-4331-B691-726613E506B0}" type="presParOf" srcId="{BBB5FEF9-7526-4563-A978-712C5D44D0B0}" destId="{6E1024CD-4B72-46B2-B23A-04CBC7985B1D}" srcOrd="0" destOrd="0" presId="urn:microsoft.com/office/officeart/2005/8/layout/hList1"/>
    <dgm:cxn modelId="{18F91BD0-40F0-4914-A895-F3A7D32047F5}" type="presParOf" srcId="{BBB5FEF9-7526-4563-A978-712C5D44D0B0}" destId="{82414EED-6585-4458-9B2A-2A52ACE23B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49847"/>
          <a:ext cx="7018866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360º overview for users / managers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Dataverse data – Without 50K row limits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External data – Combine without lift-and-shift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Built-in Artificial Intelligence over your data</a:t>
          </a:r>
        </a:p>
      </dsp:txBody>
      <dsp:txXfrm>
        <a:off x="0" y="349847"/>
        <a:ext cx="7018866" cy="1644300"/>
      </dsp:txXfrm>
    </dsp:sp>
    <dsp:sp modelId="{502AFF02-4623-4A95-B257-31495EBE9DC7}">
      <dsp:nvSpPr>
        <dsp:cNvPr id="0" name=""/>
        <dsp:cNvSpPr/>
      </dsp:nvSpPr>
      <dsp:spPr>
        <a:xfrm>
          <a:off x="350943" y="8416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sp:txBody>
      <dsp:txXfrm>
        <a:off x="376882" y="110106"/>
        <a:ext cx="4861328" cy="479482"/>
      </dsp:txXfrm>
    </dsp:sp>
    <dsp:sp modelId="{3F7A1910-0AA1-402A-93F9-941D6603D06B}">
      <dsp:nvSpPr>
        <dsp:cNvPr id="0" name=""/>
        <dsp:cNvSpPr/>
      </dsp:nvSpPr>
      <dsp:spPr>
        <a:xfrm>
          <a:off x="0" y="2357027"/>
          <a:ext cx="7018866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360º View from within an individual record</a:t>
          </a:r>
        </a:p>
      </dsp:txBody>
      <dsp:txXfrm>
        <a:off x="0" y="2357027"/>
        <a:ext cx="7018866" cy="765450"/>
      </dsp:txXfrm>
    </dsp:sp>
    <dsp:sp modelId="{25472EB6-6F37-4876-A355-1CE2E776EAB4}">
      <dsp:nvSpPr>
        <dsp:cNvPr id="0" name=""/>
        <dsp:cNvSpPr/>
      </dsp:nvSpPr>
      <dsp:spPr>
        <a:xfrm>
          <a:off x="350943" y="209134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sp:txBody>
      <dsp:txXfrm>
        <a:off x="376882" y="2117286"/>
        <a:ext cx="4861328" cy="479482"/>
      </dsp:txXfrm>
    </dsp:sp>
    <dsp:sp modelId="{AE063AFC-74EE-4267-B1CA-F287991EA16F}">
      <dsp:nvSpPr>
        <dsp:cNvPr id="0" name=""/>
        <dsp:cNvSpPr/>
      </dsp:nvSpPr>
      <dsp:spPr>
        <a:xfrm>
          <a:off x="0" y="3485357"/>
          <a:ext cx="7018866" cy="1304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Increase speed and completeness of adoption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Power BI is the best way to expose the value of the data in your app to Business Decision Makers</a:t>
          </a:r>
        </a:p>
      </dsp:txBody>
      <dsp:txXfrm>
        <a:off x="0" y="3485357"/>
        <a:ext cx="7018866" cy="1304100"/>
      </dsp:txXfrm>
    </dsp:sp>
    <dsp:sp modelId="{DFA28DB1-368A-4DBB-9170-7B7324BF2792}">
      <dsp:nvSpPr>
        <dsp:cNvPr id="0" name=""/>
        <dsp:cNvSpPr/>
      </dsp:nvSpPr>
      <dsp:spPr>
        <a:xfrm>
          <a:off x="350943" y="321967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sp:txBody>
      <dsp:txXfrm>
        <a:off x="376882" y="3245616"/>
        <a:ext cx="486132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&lt;50K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DirectQuery using Dataverse Connector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Mode using Dataverse Connector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Run-time query for current data – near-real-time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 for targeted datasets &lt;50K rows returned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DirectQuery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Faster rendering/responsiveness of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Scheduled refreshes of medium-sized datasets &lt;100K rows returned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 refresh is possible if carefully managed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Mode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Enterprise-Scale data source for reporting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Enrichment through 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Data Warehouse	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Synapse Link for Dataverse</a:t>
          </a:r>
        </a:p>
      </dsp:txBody>
      <dsp:txXfrm>
        <a:off x="443133" y="43979"/>
        <a:ext cx="5788851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1CD36-1D85-4CB3-9474-EB1E3470008F}">
      <dsp:nvSpPr>
        <dsp:cNvPr id="0" name=""/>
        <dsp:cNvSpPr/>
      </dsp:nvSpPr>
      <dsp:spPr>
        <a:xfrm>
          <a:off x="3286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1) Dataverse + DirectQuery</a:t>
          </a:r>
        </a:p>
      </dsp:txBody>
      <dsp:txXfrm>
        <a:off x="3286" y="20190"/>
        <a:ext cx="3203971" cy="432000"/>
      </dsp:txXfrm>
    </dsp:sp>
    <dsp:sp modelId="{8C8B45F4-0ED7-4F35-A64A-C5A32AC65BE1}">
      <dsp:nvSpPr>
        <dsp:cNvPr id="0" name=""/>
        <dsp:cNvSpPr/>
      </dsp:nvSpPr>
      <dsp:spPr>
        <a:xfrm>
          <a:off x="3286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Run-time query for current data – real-time-</a:t>
          </a:r>
          <a:r>
            <a:rPr lang="en-US" sz="1500" kern="1200" dirty="0" err="1"/>
            <a:t>ish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user’s own data (security model applies)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Best for targeted datasets &lt;50K rows returned</a:t>
          </a:r>
        </a:p>
      </dsp:txBody>
      <dsp:txXfrm>
        <a:off x="3286" y="452190"/>
        <a:ext cx="3203971" cy="1564650"/>
      </dsp:txXfrm>
    </dsp:sp>
    <dsp:sp modelId="{6F619012-9C46-4D2F-B968-21EC0B8D8731}">
      <dsp:nvSpPr>
        <dsp:cNvPr id="0" name=""/>
        <dsp:cNvSpPr/>
      </dsp:nvSpPr>
      <dsp:spPr>
        <a:xfrm>
          <a:off x="3655814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2) Dataverse + Import Mode</a:t>
          </a:r>
        </a:p>
      </dsp:txBody>
      <dsp:txXfrm>
        <a:off x="3655814" y="20190"/>
        <a:ext cx="3203971" cy="432000"/>
      </dsp:txXfrm>
    </dsp:sp>
    <dsp:sp modelId="{B36357D7-D7E6-4AE8-8154-747BCFF20697}">
      <dsp:nvSpPr>
        <dsp:cNvPr id="0" name=""/>
        <dsp:cNvSpPr/>
      </dsp:nvSpPr>
      <dsp:spPr>
        <a:xfrm>
          <a:off x="3655814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Faster rendering/responsiveness of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Scheduled refreshes of medium-sized datasets &lt;100K rows returned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Incremental refresh is possible if carefully managed</a:t>
          </a:r>
        </a:p>
      </dsp:txBody>
      <dsp:txXfrm>
        <a:off x="3655814" y="452190"/>
        <a:ext cx="3203971" cy="1564650"/>
      </dsp:txXfrm>
    </dsp:sp>
    <dsp:sp modelId="{6E1024CD-4B72-46B2-B23A-04CBC7985B1D}">
      <dsp:nvSpPr>
        <dsp:cNvPr id="0" name=""/>
        <dsp:cNvSpPr/>
      </dsp:nvSpPr>
      <dsp:spPr>
        <a:xfrm>
          <a:off x="7308342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3) Azure Synapse Link for Dataverse</a:t>
          </a:r>
        </a:p>
      </dsp:txBody>
      <dsp:txXfrm>
        <a:off x="7308342" y="20190"/>
        <a:ext cx="3203971" cy="432000"/>
      </dsp:txXfrm>
    </dsp:sp>
    <dsp:sp modelId="{82414EED-6585-4458-9B2A-2A52ACE23B70}">
      <dsp:nvSpPr>
        <dsp:cNvPr id="0" name=""/>
        <dsp:cNvSpPr/>
      </dsp:nvSpPr>
      <dsp:spPr>
        <a:xfrm>
          <a:off x="7308342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Enterprise-Scale data source for reporting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Enrichment through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Integration with Data Warehouse	</a:t>
          </a:r>
        </a:p>
      </dsp:txBody>
      <dsp:txXfrm>
        <a:off x="7308342" y="452190"/>
        <a:ext cx="3203971" cy="1564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9/19/2022 3:39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9/19/2022 3:38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9/19/2022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9/19/2022 3:38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9/19/2022 3:38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9/19/2022 3:38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9/19/2022 3:38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728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114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lang="en-US" sz="3137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98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07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477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98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77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8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905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48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6"/>
            <a:ext cx="10515600" cy="1114313"/>
          </a:xfrm>
        </p:spPr>
        <p:txBody>
          <a:bodyPr>
            <a:no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68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4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4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190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5510783" cy="89625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3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5" y="585789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6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6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9144000" cy="89625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39592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2"/>
            <a:ext cx="4167887" cy="1920526"/>
          </a:xfrm>
        </p:spPr>
        <p:txBody>
          <a:bodyPr anchor="b" anchorCtr="0">
            <a:sp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1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083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1" y="1387097"/>
            <a:ext cx="5134675" cy="36752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Arial" panose="020B0604020202020204" pitchFamily="34" charset="0"/>
              <a:buNone/>
              <a:defRPr sz="2000" b="0"/>
            </a:lvl2pPr>
            <a:lvl3pPr marL="450677" indent="0">
              <a:buFont typeface="Arial" panose="020B0604020202020204" pitchFamily="34" charset="0"/>
              <a:buNone/>
              <a:tabLst/>
              <a:defRPr sz="1600" b="0"/>
            </a:lvl3pPr>
            <a:lvl4pPr marL="652212" indent="0">
              <a:buFont typeface="Arial" panose="020B0604020202020204" pitchFamily="34" charset="0"/>
              <a:buNone/>
              <a:defRPr sz="1400" b="0"/>
            </a:lvl4pPr>
            <a:lvl5pPr marL="853747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1" y="2047084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00" indent="-198400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8" y="2204829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4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8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lang="en-US" sz="4313" kern="1200" spc="-48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4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1.wdp"/><Relationship Id="rId10" Type="http://schemas.microsoft.com/office/2007/relationships/diagramDrawing" Target="../diagrams/drawing4.xml"/><Relationship Id="rId4" Type="http://schemas.openxmlformats.org/officeDocument/2006/relationships/image" Target="../media/image23.png"/><Relationship Id="rId9" Type="http://schemas.openxmlformats.org/officeDocument/2006/relationships/diagramColors" Target="../diagrams/colors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Colors" Target="../diagrams/colors5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microsoft.com/office/2007/relationships/hdphoto" Target="../media/hdphoto1.wdp"/><Relationship Id="rId4" Type="http://schemas.openxmlformats.org/officeDocument/2006/relationships/diagramData" Target="../diagrams/data5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6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microsoft.com/office/2007/relationships/hdphoto" Target="../media/hdphoto1.wdp"/><Relationship Id="rId10" Type="http://schemas.microsoft.com/office/2007/relationships/diagramDrawing" Target="../diagrams/drawing6.xml"/><Relationship Id="rId4" Type="http://schemas.openxmlformats.org/officeDocument/2006/relationships/image" Target="../media/image23.png"/><Relationship Id="rId9" Type="http://schemas.openxmlformats.org/officeDocument/2006/relationships/diagramColors" Target="../diagrams/colors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8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2.wdp"/><Relationship Id="rId9" Type="http://schemas.openxmlformats.org/officeDocument/2006/relationships/customXml" Target="../ink/ink6.xml"/><Relationship Id="rId1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1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0.png"/><Relationship Id="rId18" Type="http://schemas.openxmlformats.org/officeDocument/2006/relationships/slide" Target="slide56.xml"/><Relationship Id="rId3" Type="http://schemas.openxmlformats.org/officeDocument/2006/relationships/slide" Target="slide6.xml"/><Relationship Id="rId7" Type="http://schemas.openxmlformats.org/officeDocument/2006/relationships/image" Target="../media/image62.png"/><Relationship Id="rId12" Type="http://schemas.openxmlformats.org/officeDocument/2006/relationships/slide" Target="slide36.xml"/><Relationship Id="rId1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slide" Target="slide51.xml"/><Relationship Id="rId10" Type="http://schemas.openxmlformats.org/officeDocument/2006/relationships/image" Target="../media/image71.png"/><Relationship Id="rId19" Type="http://schemas.openxmlformats.org/officeDocument/2006/relationships/image" Target="../media/image100.png"/><Relationship Id="rId4" Type="http://schemas.openxmlformats.org/officeDocument/2006/relationships/image" Target="../media/image51.png"/><Relationship Id="rId9" Type="http://schemas.openxmlformats.org/officeDocument/2006/relationships/slide" Target="slide21.xml"/><Relationship Id="rId1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5B6"/>
            </a:gs>
            <a:gs pos="19981">
              <a:srgbClr val="2E5293"/>
            </a:gs>
            <a:gs pos="53000">
              <a:srgbClr val="1D3259"/>
            </a:gs>
            <a:gs pos="86000">
              <a:srgbClr val="20386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834122"/>
            <a:ext cx="4022544" cy="4022544"/>
          </a:xfrm>
          <a:prstGeom prst="rect">
            <a:avLst/>
          </a:prstGeom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16188" y="4834453"/>
            <a:ext cx="6977252" cy="1655527"/>
          </a:xfrm>
          <a:prstGeom prst="rect">
            <a:avLst/>
          </a:prstGeom>
          <a:noFill/>
        </p:spPr>
        <p:txBody>
          <a:bodyPr vert="horz" lIns="89642" tIns="44821" rIns="89642" bIns="44821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12" lvl="1" defTabSz="914225">
              <a:spcBef>
                <a:spcPct val="0"/>
              </a:spcBef>
            </a:pPr>
            <a:r>
              <a:rPr lang="en-US" sz="5294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4" y="180109"/>
            <a:ext cx="9224460" cy="2946069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2" descr="Heart Shape">
            <a:extLst>
              <a:ext uri="{FF2B5EF4-FFF2-40B4-BE49-F238E27FC236}">
                <a16:creationId xmlns:a16="http://schemas.microsoft.com/office/drawing/2014/main" id="{AB630175-2326-F203-52C5-02CE96B893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6" y="4924978"/>
            <a:ext cx="760372" cy="7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 descr="Power BI Logo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8890339" y="4905808"/>
            <a:ext cx="530182" cy="72163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aphic 5" descr="Dataverse Logo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0531373" y="4915214"/>
            <a:ext cx="840542" cy="674707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6470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New embedding experience!</a:t>
            </a:r>
            <a:br>
              <a:rPr lang="en-US" sz="2400" dirty="0"/>
            </a:br>
            <a:r>
              <a:rPr lang="en-US" sz="2400" dirty="0"/>
              <a:t>PCF-based control to embed a solution-managed report in a model driven form.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Can enable / disable: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Pane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Bookmarks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CADC2-54C7-DB45-01ED-56348E90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05" y="1315591"/>
            <a:ext cx="7067562" cy="466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Quick Reports in Dataverse Views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17215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Create a Power BI report from within a Dataverse View.</a:t>
            </a:r>
          </a:p>
          <a:p>
            <a:endParaRPr lang="en-US" sz="2400" dirty="0"/>
          </a:p>
          <a:p>
            <a:r>
              <a:rPr lang="en-US" sz="2400" dirty="0"/>
              <a:t>Report can be customized and saved</a:t>
            </a:r>
          </a:p>
          <a:p>
            <a:endParaRPr lang="en-US" sz="2400" dirty="0"/>
          </a:p>
          <a:p>
            <a:r>
              <a:rPr lang="en-US" sz="2400" dirty="0"/>
              <a:t>Enabled ‘per app’ in Maker Portal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Ship Power BI content in a Power Apps Solutions across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592940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05FE9F-5757-0A84-5288-CF198A8052EB}"/>
              </a:ext>
            </a:extLst>
          </p:cNvPr>
          <p:cNvCxnSpPr>
            <a:cxnSpLocks/>
          </p:cNvCxnSpPr>
          <p:nvPr/>
        </p:nvCxnSpPr>
        <p:spPr>
          <a:xfrm>
            <a:off x="3572437" y="2299734"/>
            <a:ext cx="5009659" cy="0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215398" y="2135517"/>
            <a:ext cx="3398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DirectQuery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8429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55A0A259-E332-9799-0095-C6E6519F3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77577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6F3C6D7-A510-EFF7-4E86-B41C82C67B91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3" name="Picture 2" descr="Chart, bar chart">
              <a:extLst>
                <a:ext uri="{FF2B5EF4-FFF2-40B4-BE49-F238E27FC236}">
                  <a16:creationId xmlns:a16="http://schemas.microsoft.com/office/drawing/2014/main" id="{DD593017-E483-A970-86F1-F158E28C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4" name="Graphic 148">
              <a:extLst>
                <a:ext uri="{FF2B5EF4-FFF2-40B4-BE49-F238E27FC236}">
                  <a16:creationId xmlns:a16="http://schemas.microsoft.com/office/drawing/2014/main" id="{E838D7F9-E160-DCDB-D700-0DC10035CBC0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9E1D3B5-8CB3-F258-C16E-B1730A75F1EB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9A63E2-4466-5BAC-4964-B02CACC6667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2D45D41-3E92-F3DF-7B7F-20C1604917BD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4B2EE9-9E05-FC5D-995C-5ED2980B69CE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D7DBA3-050E-1FFB-9616-0068AE065EC6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69806" y="2299734"/>
            <a:ext cx="5052388" cy="1077423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515156" y="2709969"/>
            <a:ext cx="344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5798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AE64B-0E0C-93F3-9982-C55F5861D79F}"/>
              </a:ext>
            </a:extLst>
          </p:cNvPr>
          <p:cNvGrpSpPr/>
          <p:nvPr/>
        </p:nvGrpSpPr>
        <p:grpSpPr>
          <a:xfrm>
            <a:off x="8221701" y="2513211"/>
            <a:ext cx="1054127" cy="1571358"/>
            <a:chOff x="7957294" y="2513210"/>
            <a:chExt cx="1054127" cy="185299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D95D1-F26D-8B3E-9F35-CC4EC2F5B145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1B3D7-9053-8624-99F6-0C526FB22180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C54C57AF-BCF1-1A0D-6DF9-984AFBF5A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87666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3031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H="1">
            <a:off x="2995389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16444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4127577" y="3429000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2513833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E6A9-2D82-0BE6-B36B-D21779834C5F}"/>
              </a:ext>
            </a:extLst>
          </p:cNvPr>
          <p:cNvGrpSpPr/>
          <p:nvPr/>
        </p:nvGrpSpPr>
        <p:grpSpPr>
          <a:xfrm>
            <a:off x="8232423" y="2513211"/>
            <a:ext cx="1054127" cy="1571358"/>
            <a:chOff x="7957294" y="2513210"/>
            <a:chExt cx="1054127" cy="1852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EC1A48-9086-ACD0-4D88-B4B42C0B5B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D06EF-1864-4AF9-B1DC-2CD4D31BD9C9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6F00DAE6-E12B-E16A-C468-CAECB900234A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aphic 148">
                <a:extLst>
                  <a:ext uri="{FF2B5EF4-FFF2-40B4-BE49-F238E27FC236}">
                    <a16:creationId xmlns:a16="http://schemas.microsoft.com/office/drawing/2014/main" id="{F4E7474C-C2D6-D10B-2258-B9F2EA8AEE94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C165099-0662-6F13-1A83-0E8AEB50CFCC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50032CF-CD21-0237-442C-8DD930C66927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034A66-D02F-42E8-7CC8-F0E33E39CEA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C9D0308-4652-7938-911E-F96CB0B13C34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B0BC96-5558-9B38-02CA-3CA74DDBF5C6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62037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17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iny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 descr="Dataverse Logo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 descr="Dataverse Logo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88771" y="2299734"/>
            <a:ext cx="5129335" cy="1052766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6E6798F-F483-CB16-F6F3-BC5ABDBF6419}"/>
              </a:ext>
            </a:extLst>
          </p:cNvPr>
          <p:cNvCxnSpPr>
            <a:cxnSpLocks/>
          </p:cNvCxnSpPr>
          <p:nvPr/>
        </p:nvCxnSpPr>
        <p:spPr>
          <a:xfrm>
            <a:off x="3480429" y="2278912"/>
            <a:ext cx="5050838" cy="47882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590822" y="2153587"/>
            <a:ext cx="3398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534121" y="2709969"/>
            <a:ext cx="344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560D3E-B0A8-F839-952E-E554FFE0F0CE}"/>
              </a:ext>
            </a:extLst>
          </p:cNvPr>
          <p:cNvCxnSpPr>
            <a:cxnSpLocks/>
          </p:cNvCxnSpPr>
          <p:nvPr/>
        </p:nvCxnSpPr>
        <p:spPr>
          <a:xfrm flipH="1">
            <a:off x="3003632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53E44-EA6F-8502-5FA3-4F12E95AEC4D}"/>
              </a:ext>
            </a:extLst>
          </p:cNvPr>
          <p:cNvCxnSpPr>
            <a:cxnSpLocks/>
          </p:cNvCxnSpPr>
          <p:nvPr/>
        </p:nvCxnSpPr>
        <p:spPr>
          <a:xfrm>
            <a:off x="3124687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92CF25-FA0A-2D3F-517C-E5246E671DA4}"/>
              </a:ext>
            </a:extLst>
          </p:cNvPr>
          <p:cNvSpPr txBox="1"/>
          <p:nvPr/>
        </p:nvSpPr>
        <p:spPr>
          <a:xfrm>
            <a:off x="4135820" y="3429000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" name="Graphic 122">
            <a:extLst>
              <a:ext uri="{FF2B5EF4-FFF2-40B4-BE49-F238E27FC236}">
                <a16:creationId xmlns:a16="http://schemas.microsoft.com/office/drawing/2014/main" id="{2DF88078-ED5D-4488-DC8D-01A205FD7908}"/>
              </a:ext>
            </a:extLst>
          </p:cNvPr>
          <p:cNvGrpSpPr/>
          <p:nvPr/>
        </p:nvGrpSpPr>
        <p:grpSpPr>
          <a:xfrm>
            <a:off x="2522076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4F5D45-D302-21A6-44F8-EECD8DCCF824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987B28-B5D1-26AC-B7DF-881868690D45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007B25-F905-7DA0-99A7-F1054D179B8A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D808F6-117A-449E-AB41-57D09317A48A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D0784C-586C-3B65-A95C-C830309D5127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C4B9E7-4F11-78E6-DFD5-2098D089889E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F442F-6E22-E43B-4FB8-CF009939ED28}"/>
              </a:ext>
            </a:extLst>
          </p:cNvPr>
          <p:cNvGrpSpPr/>
          <p:nvPr/>
        </p:nvGrpSpPr>
        <p:grpSpPr>
          <a:xfrm>
            <a:off x="8240666" y="2513211"/>
            <a:ext cx="1054127" cy="1571358"/>
            <a:chOff x="7957294" y="2513210"/>
            <a:chExt cx="1054127" cy="1852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FED7CE-801E-6ADA-D545-566CB635B0C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C67FB4-8D27-2C85-7C4A-CA5F0D22A288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1839C611-5E44-6F90-6EEB-5915DA9F4DDB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aphic 148">
                <a:extLst>
                  <a:ext uri="{FF2B5EF4-FFF2-40B4-BE49-F238E27FC236}">
                    <a16:creationId xmlns:a16="http://schemas.microsoft.com/office/drawing/2014/main" id="{D4674C14-CCC2-5ACE-71BD-CB3673F4A1C0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C94C8B-8674-4B2B-59B0-3BE213307E1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638FAC3-C3E0-96D3-EE34-EECFDAA75C1A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D259F4C-7ABB-62CA-E6BC-F53C98D8A80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584502-2B1B-4EC2-0892-1F0BB577A4E6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E87096-4A3B-A97D-7E7C-E69D85240515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C8313-6C4E-8905-3D4C-3A431A69CF95}"/>
              </a:ext>
            </a:extLst>
          </p:cNvPr>
          <p:cNvGrpSpPr/>
          <p:nvPr/>
        </p:nvGrpSpPr>
        <p:grpSpPr>
          <a:xfrm>
            <a:off x="8191133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94763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9" name="Content Placeholder 9">
            <a:extLst>
              <a:ext uri="{FF2B5EF4-FFF2-40B4-BE49-F238E27FC236}">
                <a16:creationId xmlns:a16="http://schemas.microsoft.com/office/drawing/2014/main" id="{839B652C-4CB4-A410-1A51-CDA48ABE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737481"/>
              </p:ext>
            </p:extLst>
          </p:nvPr>
        </p:nvGraphicFramePr>
        <p:xfrm>
          <a:off x="838200" y="4514011"/>
          <a:ext cx="10515600" cy="203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57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4" grpId="0"/>
      <p:bldGraphic spid="29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54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8163" y="1844314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Large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 descr="Dataverse Logo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 descr="Dataverse Logo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3" y="2050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9643" y="4000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203722" y="3321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820649" y="3147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203722" y="4886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20" y="3660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8085" y="4947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362265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6" y="1747838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426579" y="4991197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122415" y="5539837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3322975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4509464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981123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279137" cy="984885"/>
          </a:xfrm>
        </p:spPr>
        <p:txBody>
          <a:bodyPr>
            <a:norm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26208C-68B0-8FDB-4ABC-29B376FFE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6068846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16" y="2068969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8958924" y="1894906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892725" y="4146495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8540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67" y="2624137"/>
            <a:ext cx="3932238" cy="16002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7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Let’s talk Value: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177913"/>
              </p:ext>
            </p:extLst>
          </p:nvPr>
        </p:nvGraphicFramePr>
        <p:xfrm>
          <a:off x="4588934" y="987424"/>
          <a:ext cx="701886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56493C-E76A-1D49-C8B6-0AE7AF7F17F2}"/>
              </a:ext>
            </a:extLst>
          </p:cNvPr>
          <p:cNvSpPr txBox="1"/>
          <p:nvPr/>
        </p:nvSpPr>
        <p:spPr>
          <a:xfrm>
            <a:off x="410633" y="109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7874721" cy="1023063"/>
          </a:xfrm>
        </p:spPr>
        <p:txBody>
          <a:bodyPr>
            <a:noAutofit/>
          </a:bodyPr>
          <a:lstStyle/>
          <a:p>
            <a:r>
              <a:rPr lang="en-US" sz="44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views for use as your report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06D6D9-E23F-4C15-77A6-3DBEFE96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352" y="318188"/>
            <a:ext cx="7187142" cy="29820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98F6-3BE2-F1A0-94AA-44523E5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52" y="3557753"/>
            <a:ext cx="7187142" cy="30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22BA89F8-7A55-03DA-BA16-56152A5AB0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7144925"/>
                  </p:ext>
                </p:extLst>
              </p:nvPr>
            </p:nvGraphicFramePr>
            <p:xfrm>
              <a:off x="1092201" y="24320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D2F48CA-BEB3-491E-A067-4FBF3F78FE76}">
                    <psez:zmPr id="{76AB777B-574C-437A-804C-A6E139ED9FB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2BA89F8-7A55-03DA-BA16-56152A5AB0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201" y="24320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6D29A1FF-AAC9-E937-EC43-4E938EA0CB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78979"/>
                  </p:ext>
                </p:extLst>
              </p:nvPr>
            </p:nvGraphicFramePr>
            <p:xfrm>
              <a:off x="4483101" y="24320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F3F45DE-A302-4889-8ABE-AEF269A08FDC}">
                    <psez:zmPr id="{D50ADE01-BA92-4E44-820B-2DA3CC411E6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D29A1FF-AAC9-E937-EC43-4E938EA0C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3101" y="24320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19C2AAA-CB48-867B-FDAD-2844757C76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5772096"/>
                  </p:ext>
                </p:extLst>
              </p:nvPr>
            </p:nvGraphicFramePr>
            <p:xfrm>
              <a:off x="7874001" y="24320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06723B-EE1C-4F38-8C1D-D6CDF774A6F9}">
                    <psez:zmPr id="{585D968F-6340-4F16-8098-F9F435F08D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19C2AAA-CB48-867B-FDAD-2844757C76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74001" y="24320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37FC98E3-E9AC-7039-6587-30D0E985B9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5745930"/>
                  </p:ext>
                </p:extLst>
              </p:nvPr>
            </p:nvGraphicFramePr>
            <p:xfrm>
              <a:off x="1104901" y="446828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42D230E-8CF0-49A9-97D8-447504B614C8}">
                    <psez:zmPr id="{DB1DFA03-289A-4A04-8C20-C0ACD35333D4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7FC98E3-E9AC-7039-6587-30D0E985B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4901" y="44682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8CEAF52F-7729-D78D-56CF-34F37F2A47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4633490"/>
                  </p:ext>
                </p:extLst>
              </p:nvPr>
            </p:nvGraphicFramePr>
            <p:xfrm>
              <a:off x="4483101" y="446828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5281555-1687-4728-84EF-1754846638A9}">
                    <psez:zmPr id="{3F8A7E79-78C3-4A3C-AB32-6AC152856B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CEAF52F-7729-D78D-56CF-34F37F2A47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3101" y="44682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69A40A6E-2935-AA7F-EAD5-C32773823F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9727595"/>
                  </p:ext>
                </p:extLst>
              </p:nvPr>
            </p:nvGraphicFramePr>
            <p:xfrm>
              <a:off x="7874001" y="446828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D578AF3-496E-4792-A998-9396B21A18DB}">
                    <psez:zmPr id="{33DB3CC7-4555-4836-834A-0AB310D2DA35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9A40A6E-2935-AA7F-EAD5-C32773823F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74001" y="44682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8" name="Title 4">
            <a:extLst>
              <a:ext uri="{FF2B5EF4-FFF2-40B4-BE49-F238E27FC236}">
                <a16:creationId xmlns:a16="http://schemas.microsoft.com/office/drawing/2014/main" id="{942BF09A-01D9-30E8-1E06-D588D1EC0170}"/>
              </a:ext>
            </a:extLst>
          </p:cNvPr>
          <p:cNvSpPr txBox="1">
            <a:spLocks/>
          </p:cNvSpPr>
          <p:nvPr/>
        </p:nvSpPr>
        <p:spPr>
          <a:xfrm>
            <a:off x="1013307" y="91209"/>
            <a:ext cx="6517794" cy="20191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marL="0" marR="0" lvl="0" indent="0" defTabSz="91422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5400" b="1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000" b="1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5400" b="1" dirty="0">
              <a:gradFill flip="none" rotWithShape="1">
                <a:gsLst>
                  <a:gs pos="0">
                    <a:srgbClr val="FFC000">
                      <a:lumMod val="26000"/>
                    </a:srgbClr>
                  </a:gs>
                  <a:gs pos="100000">
                    <a:srgbClr val="FFC000">
                      <a:lumMod val="94000"/>
                      <a:lumOff val="6000"/>
                    </a:srgbClr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3918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Q: Which connection is ‘right’ for my use case? </a:t>
            </a:r>
            <a:b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483673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80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Developing Power BI </a:t>
            </a:r>
            <a:b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Microsoft Docs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As a Dynamics/Power Apps/Dataverse Expert:</a:t>
            </a:r>
            <a:b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Thank you!</a:t>
            </a:r>
            <a:b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10312044" cy="326852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112" lvl="1" algn="r" defTabSz="914225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integration in </a:t>
            </a:r>
            <a:b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advanced insights.</a:t>
            </a:r>
          </a:p>
          <a:p>
            <a:endParaRPr lang="en-US" dirty="0"/>
          </a:p>
          <a:p>
            <a:r>
              <a:rPr lang="en-US" dirty="0"/>
              <a:t>Act on the insights in the report as you navigate to drive results.</a:t>
            </a:r>
          </a:p>
        </p:txBody>
      </p:sp>
      <p:pic>
        <p:nvPicPr>
          <p:cNvPr id="5" name="Picture 4" descr="Power BI Report Shown in a Dashboard">
            <a:extLst>
              <a:ext uri="{FF2B5EF4-FFF2-40B4-BE49-F238E27FC236}">
                <a16:creationId xmlns:a16="http://schemas.microsoft.com/office/drawing/2014/main" id="{8C4AC1AE-6DF1-C218-E129-6BE3B52C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30" y="1432715"/>
            <a:ext cx="7056672" cy="466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Power BI Report in a Form&#10;">
            <a:extLst>
              <a:ext uri="{FF2B5EF4-FFF2-40B4-BE49-F238E27FC236}">
                <a16:creationId xmlns:a16="http://schemas.microsoft.com/office/drawing/2014/main" id="{2A61BD89-8FEF-DBAB-F849-4AF00EA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4" y="1537426"/>
            <a:ext cx="6852279" cy="46979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9D7CA-7ADB-5886-420F-067DCDE7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2" y="1493349"/>
            <a:ext cx="7153166" cy="46897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DAPW7nKHw+HMN9+QlN+Mcz2fTfDsMZ7S+M74XtO8PMX25UiPj8bT8/eyAEnCaxPIKBWqiKniVs2sq5vpfHznzbjD9pi6X+v5AidFIN/8/cXRGCeTp3hcriqczOloPKN23kxxUv+Xlo35Udcu6O3RmP6cTZoWi8jnHXZUxL7i5nzNqohvFfeIqatf0XNK3fLuM5o1bbe6jlaKSkhwYLWLBEEoz+/Ml097Nfe350ZVPem43/IxrqzzZvxdf7N8WtlmdeNo3J3NyvV9Vvm4aeuEk3E/mJbmS93fjO83k8Vp/+lf5+4/bxZtomdU9Y+mXd2dsaQns6LkYlp3NVvuLZvmaduw4fqHxTSL5d2T5vX9lrjbPL4j+Hqpkd7QUb9X8m5+hdPELxytRlka/7o2smQZbXPKU/dmvPKKhltuUexsdB8nNM1YDPBzLxve8nz/dkIt9e/fb6a57lbjvDvN5c9DqrqlOU5n2NbztXHWVz/VpR1r8b7hAXZbXvS6XrDVM5pg8ZfRo2banfRPn9XHJ73ohzWPnqeqjB8ni/L+N/YhtznX6nHTbfZ+ufrwudSfLiaTXv/+58Xb63LCD+Z6v4LbfVJs+KT49IHDg5iPOHyO6RJN1Yam6iY0Zb3yInUbSq7uj1Y9nV2iqdzQVN6sTc9GT15PCy5e0Lm/u0VRvhHPShc9HpzT1HgdTPLoRXCQZZLKwGcw8zbrXtC0spXPFkE4MKRjQt3nlNvkECXSX/W5lDG3w3q6yl0+IeSYjIEcEIVzQaaN9LZ9fnaN8Eo5o8TkIcnixwtGm6+aXAlL36VN7rcHzCL19604+vWTGU2/Lk1fXCuOflQyf3OL0BE+UOcDAnFel0eE80VL16LMM3pF0wWNykRs0aZMybyeHk9WFLIniv2npXONq8V0SsVcTfyDSlDdecOvNG2m9t5Z700P6nbNIcXRRnq/IasW31sSWG7yxwes9F1wH+zoQ7p/0VMbZyVmYDwAEaJWCZLJB6KC9ElUYG2sXNDeCR+0eY8UazLwoFD3a6OXo3+sJn70ZPrPg+DjHnWvibYY8IoI0o+r3HvYvGY/ahZLTltuP5/hFrnlyd2cNx88bl4Xj2RRd09ZDPO5byyPrD6lX3jsbKfy6MLlL7PZtXcqLu/0hkjk+RndZeRdcPhJ8Ofcw9Fa3W+Y5j4afTW6f4LT24CSW7W8VK2bYYUHTez6UTMd/Zu47faK4QBsf42FleFkwtPQdhcx/ubg9YrjXIJvFVNwjMAhAkWdbHARSn+XjjiuFmEe46v6GLumPT/oItfbkCgoYUM0oKUBaexeuTNOC5fIJCND0AKBkiOSjoX6vTLnJzijTVkpIkX0PHiThFI2gstDZXHaqoBslkobT9kopcxQWZKUtiil1YgqUCQPency/JTB/V3DBAXn3eirYUBzjSzi3gSnL4eE6stZfSAHkxc52I2ZsgTi0Thbrj+lVRAhCIEJpMbbMe9r6vvjdPS0ntGEq7m/kQMUGVaJylgtYwyuVP9Ohf1YUJ8WDrshy6RcWQIOWwjkjdJg4XbN42/Ntgrmrzx/MqBOHmQGcCKDD5xshtv8Ewzz0xevo+8bnFybwZ0LQaHkis0ZEZwOFPTQgCERhM85gPJS+6Ci0PuJAvYofW/RdWyUDZGVNwjagk8mIDlQrO7geFahMhEqAymAgWi9GTxUmbWjHAK7KUhE0gnwikMNGsFIcDESIQRPTBn+JnDzOXPY51+s/lzaPMIp++7l+nxu0PrEmlyV+N6ELkOgvHj98w7TS8pLr7nfnMZma9H6OUjxecC42ZXJ/d6/rI61rHysnLXkhObiU0LYzyxuwRbMzaDHx+5dfdGR+hfMf3sRZFa/arqfMU7oImBsDdVnzeuP2Ckb5PXX78LFCKtjSOXN0yaXkZ/UOfc7P4Vz5SpwjWgccZEuU1k5u2QX89qj8Gdq27pjUZvTvH70qQDhbkpl4X7rJiKNmnbE917V7N23JwK+jHC8xfl7ICgc6PWr7SGcztdn9padtc2k/7TsnnWbsLaT5bP/LKg94/765x/08+17wfxCPWeFJzibl8kp5wP5FkNCUe8nOrvJIZW+n9bT6brj4q3ndF6H4bebcbdD8fPyuFHbLI+VrYe0PpBQTnCtVigxy2CUT6kslJkQsvV0Jdj7oaYW23Ry9rDMxabV3j0fBEcfvM141BJ1o/e3+k3TZa/XBVZ3j49bOsb1nu+OodzGoX63mK7wQd0aZPw7wXS/0/MIZ5urN1kLZ3VOGJLPGrQU2J9LvFRcR392sflzy5abMD5JcpmSEdI4cMF9mbzkElWWIfDk0mjfP6OTOtH5DcrxKbXHvdtl7LC38GzZa1HiHZF804+r/N12zOsBv5Gb1/1Rr/XG0NYk+u682I2l0d6hoqKA3pBJQRqbjJP794Z37WsaDZFThzQERimmz7hf1k5XL7nHonfJgJBgKEUf9rr6ta/4n43eFZx38x+LeXfKyXNnTXqhyXW63DFNl7604XXvzzwddvqp2nX6adswDjn7dEMn06tDzXzZ8XR48C7Oepq1I3KnCzZ0nRg52m5PBC8lHh0U7M/76b65UL8WP10CQTYiOidQeZApowcD+8Pt/8tgX0JC+Yi5WfqSMtGZSiZjI4CkCNrG4YmgAkEoc9n7FV4mzGjcXmmXb6kZdEG6oAOBygJAhLyflO3Y8dMVSKtChJQjR1DSwe7Pevs2N4UmWelESZWUCpyVryjSoyFrjBFeB8yZLw44A7Yjz5NmFipQgzdobbJgcfC5KilcdJ71yaGc7o3RwmBZSRNWSYLL0YUgLSW7f094h6xYoZWmnDU2NseUbJKDz3uZnCEFXb51YpQF/qH907lDlpZQabAZ2N8kGoWU9nvuDlkM9EpYr1Sm7HRQwgz3Cams4EGyQjmXIkVB2h/yu2TxPGLSHOeYQhSRid9gvUJkYhtAhWzKObsMVgz2Lx9cxa6VdQIwjEcughosi23EXBkcBGR/4NjMg2UpBjKLRmrIPnA8SpsH+2qKxlbBMQPQMSQIKtnB5y+d94EqYRSbHSHLzNxiqCwRc8WjI82uxa7B7uX3n9HYIQsjW76yRadEgAGSGhyPTsvy1QT2V5+VgujscFmVFiCizkmRE0KqkjwHYw6joIyatPRCGcEZZLiv2sgvc4nISM0oCFqRHIyrhnmmswSiAA8g/9Jg/GKtIrMMm70GTElrhME+oYV0hmI2XGpmwX8SDo4hoqBAOQuay2rwHN3DcdVycV4ZQa4U1SJLyT422L8oSC+dA9AekkAHuP9s0q54VMlpn5IPKB2wauGAZa1dmOOg8kZLwREpAwU0drCvMueEUAEy0HMkWis00mCMJkGWHFmPHJkM1mn4+XGZYuKgjh6iKOfCjKbBPqECkcghWxmDRiy+v/843c54RG0QjNFZiqyEViENlZUdCgJrSmRzMRmD0IP9iwRPovVMd0AozeiacLBPFKbE0IDMpRUTaiODGOwTROhEJR0GJTnXkrpCPHJGM8H6oEjnSJyGQh6eHyVVjMs2Mtf0UUICGoyFFpXwiSilzIyVSxFQg2UFDxpYG4kq6+htysP1cjFFLck5bZnJCZ21G4w5VMzENMBzHGUGIMkUbHBsMxlkuwvPFaVyiZ3VDfZ7F6myQlkUgrmX5yyZBscjB6N2zDKZRghTvMKIwTktOGYATCyJgBKWQnx43jYuWy6DHDFZCpiiknJ/Qb/LXs4xGCaZvZcCIzC1GByP6LJnZYRn5zDaxhDCcB5dRYnJZM0m49ojSKUG+xcTOM3wJ6PKDPaKQ/uAFYadY8SUc1WCSFpQnLmH18jGVVoTY70OwjKYJSOrYbLebvwvge/bZjHrl61Iuszsgl1ZC+fQOOX6iqSe/7A8sLP8Jz/FF5jVEzMu0lAqIsb5JT5caMmTc1JPcrv8tq7wNuhUJUExcTc6aLtVfB8EUDbdLBhSJgSRiKvU7aoY8olps9SMC5mbRZ8uqLLcpf9QE5kScEUP3nCU2QDcVdwu3brAjgrWcw+BsxDjoNquc6/2tgXHZtHNZ5joKU5py8Jjf74iU1593rX42HczXs9fXU6pHPjCakX+fxftO10PSgAA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6/21/22, 11:56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3046</Words>
  <Application>Microsoft Office PowerPoint</Application>
  <PresentationFormat>Widescreen</PresentationFormat>
  <Paragraphs>460</Paragraphs>
  <Slides>56</Slides>
  <Notes>9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1_Office Theme</vt:lpstr>
      <vt:lpstr>Dataverse + Power BI Create real-time and contextualized analytics and reports in your apps</vt:lpstr>
      <vt:lpstr>PowerPoint Presentation</vt:lpstr>
      <vt:lpstr>PowerPoint Presentation</vt:lpstr>
      <vt:lpstr>Let’s talk Value:</vt:lpstr>
      <vt:lpstr>PowerPoint Presentation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form</vt:lpstr>
      <vt:lpstr>Power BI Quick Reports in Dataverse Views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PowerPoint Presentation</vt:lpstr>
      <vt:lpstr>PowerPoint Presentation</vt:lpstr>
      <vt:lpstr>PowerPoint Presentation</vt:lpstr>
      <vt:lpstr>PowerPoint Presentation</vt:lpstr>
      <vt:lpstr>Connecting Power BI to Dataverse</vt:lpstr>
      <vt:lpstr>Dataverse connector in Power BI</vt:lpstr>
      <vt:lpstr>Creating Dataverse SQL-based Power BI reports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2022-09-19T19:44:03Z</dcterms:modified>
</cp:coreProperties>
</file>